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7"/>
  </p:notesMasterIdLst>
  <p:sldIdLst>
    <p:sldId id="256" r:id="rId2"/>
    <p:sldId id="257" r:id="rId3"/>
    <p:sldId id="265" r:id="rId4"/>
    <p:sldId id="267" r:id="rId5"/>
    <p:sldId id="264" r:id="rId6"/>
  </p:sldIdLst>
  <p:sldSz cx="18288000" cy="10287000"/>
  <p:notesSz cx="6858000" cy="9144000"/>
  <p:embeddedFontLst>
    <p:embeddedFont>
      <p:font typeface="Inter" panose="02000503000000020004" pitchFamily="2" charset="0"/>
      <p:regular r:id="rId8"/>
      <p:bold r:id="rId9"/>
      <p:italic r:id="rId10"/>
      <p:boldItalic r:id="rId11"/>
    </p:embeddedFont>
    <p:embeddedFont>
      <p:font typeface="Inter Light" panose="02000503000000020004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287E1-3647-351C-D7AA-D0B122146C79}" v="256" dt="2025-10-26T16:41:36.442"/>
    <p1510:client id="{DD0B65F6-C0B0-6F47-9F14-0C4E78765F47}" v="30" dt="2025-10-26T16:44:1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80" d="100"/>
          <a:sy n="80" d="100"/>
        </p:scale>
        <p:origin x="28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50000"/>
            </a:blip>
            <a:stretch>
              <a:fillRect t="-9219" b="-9219"/>
            </a:stretch>
          </a:blipFill>
          <a:ln>
            <a:noFill/>
          </a:ln>
        </p:spPr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913" y="5421825"/>
            <a:ext cx="13486175" cy="1412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50000"/>
            </a:blip>
            <a:stretch>
              <a:fillRect t="-9219" b="-9219"/>
            </a:stretch>
          </a:blipFill>
          <a:ln>
            <a:noFill/>
          </a:ln>
        </p:spPr>
      </p:sp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635" y="-806925"/>
            <a:ext cx="12032355" cy="12058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50000"/>
            </a:blip>
            <a:stretch>
              <a:fillRect t="-9219" b="-9219"/>
            </a:stretch>
          </a:blipFill>
          <a:ln>
            <a:noFill/>
          </a:ln>
        </p:spPr>
      </p:sp>
      <p:pic>
        <p:nvPicPr>
          <p:cNvPr id="29" name="Google Shape;2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74" y="-10471354"/>
            <a:ext cx="15664451" cy="15610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50000"/>
            </a:blip>
            <a:stretch>
              <a:fillRect t="-9219" b="-9219"/>
            </a:stretch>
          </a:blipFill>
          <a:ln>
            <a:noFill/>
          </a:ln>
        </p:spPr>
      </p:sp>
      <p:pic>
        <p:nvPicPr>
          <p:cNvPr id="32" name="Google Shape;3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28000" y="-7555523"/>
            <a:ext cx="27784750" cy="2652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50000"/>
            </a:blip>
            <a:stretch>
              <a:fillRect t="-9219" b="-921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5" name="Google Shape;3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12" y="6338400"/>
            <a:ext cx="16279224" cy="1603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"/>
              <a:buNone/>
              <a:defRPr sz="44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92"/>
            <a:ext cx="18288000" cy="102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36" y="-146281"/>
            <a:ext cx="9734182" cy="9272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/>
        </p:nvSpPr>
        <p:spPr>
          <a:xfrm>
            <a:off x="8523952" y="8384564"/>
            <a:ext cx="95042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79998"/>
              </a:lnSpc>
            </a:pPr>
            <a:r>
              <a:rPr lang="en-US" sz="60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Team: 2 Stars 1 Orbit</a:t>
            </a:r>
            <a:endParaRPr lang="en-US" sz="6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" y="0"/>
            <a:ext cx="18288000" cy="102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74" y="-14760171"/>
            <a:ext cx="17179851" cy="171798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3EBDF-80E4-0778-0B12-2FCDDD8FFE0F}"/>
              </a:ext>
            </a:extLst>
          </p:cNvPr>
          <p:cNvSpPr txBox="1"/>
          <p:nvPr/>
        </p:nvSpPr>
        <p:spPr>
          <a:xfrm>
            <a:off x="831703" y="2419643"/>
            <a:ext cx="17179850" cy="5930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CA" sz="3200">
                <a:solidFill>
                  <a:schemeClr val="bg1"/>
                </a:solidFill>
                <a:latin typeface="Aptos"/>
              </a:rPr>
              <a:t>We are a team of two developers on a mission to bring Canada’s satellites down to Earth - visually, that is! We chose the </a:t>
            </a:r>
            <a:r>
              <a:rPr lang="en-CA" sz="3200" b="1">
                <a:solidFill>
                  <a:schemeClr val="bg1"/>
                </a:solidFill>
                <a:latin typeface="Aptos"/>
              </a:rPr>
              <a:t>Mission Accepted Hackathon Challenge #2</a:t>
            </a:r>
            <a:r>
              <a:rPr lang="en-CA" sz="3200">
                <a:solidFill>
                  <a:schemeClr val="bg1"/>
                </a:solidFill>
                <a:latin typeface="Aptos"/>
              </a:rPr>
              <a:t>, we built a </a:t>
            </a:r>
            <a:r>
              <a:rPr lang="en-CA" sz="3200" b="1">
                <a:solidFill>
                  <a:schemeClr val="bg1"/>
                </a:solidFill>
                <a:latin typeface="Aptos"/>
              </a:rPr>
              <a:t>web-based </a:t>
            </a:r>
            <a:r>
              <a:rPr lang="en-CA" sz="3200">
                <a:solidFill>
                  <a:schemeClr val="bg1"/>
                </a:solidFill>
                <a:latin typeface="Aptos"/>
              </a:rPr>
              <a:t>dashboard that lets users explore and track </a:t>
            </a:r>
            <a:r>
              <a:rPr lang="en-CA" sz="3200" b="1">
                <a:solidFill>
                  <a:schemeClr val="bg1"/>
                </a:solidFill>
                <a:latin typeface="Aptos"/>
              </a:rPr>
              <a:t>active and inactive. Canadian satellites in orbit</a:t>
            </a:r>
            <a:r>
              <a:rPr lang="en-CA" sz="3200">
                <a:solidFill>
                  <a:schemeClr val="bg1"/>
                </a:solidFill>
                <a:latin typeface="Aptos"/>
              </a:rPr>
              <a:t> - from the renowned ones like </a:t>
            </a:r>
            <a:r>
              <a:rPr lang="en-CA" sz="3200" b="1">
                <a:solidFill>
                  <a:schemeClr val="bg1"/>
                </a:solidFill>
                <a:latin typeface="Aptos"/>
              </a:rPr>
              <a:t>RADARSAT-2</a:t>
            </a:r>
            <a:r>
              <a:rPr lang="en-CA" sz="3200">
                <a:solidFill>
                  <a:schemeClr val="bg1"/>
                </a:solidFill>
                <a:latin typeface="Aptos"/>
              </a:rPr>
              <a:t> to </a:t>
            </a:r>
            <a:r>
              <a:rPr lang="en-CA" sz="3200" b="1">
                <a:solidFill>
                  <a:schemeClr val="bg1"/>
                </a:solidFill>
                <a:latin typeface="Aptos"/>
              </a:rPr>
              <a:t>Sapphire</a:t>
            </a:r>
            <a:r>
              <a:rPr lang="en-CA" sz="3200">
                <a:solidFill>
                  <a:schemeClr val="bg1"/>
                </a:solidFill>
                <a:latin typeface="Aptos"/>
              </a:rPr>
              <a:t> and beyond. Over the past two days, we have integrated APIs from </a:t>
            </a:r>
            <a:r>
              <a:rPr lang="en-CA" sz="3200" b="1">
                <a:solidFill>
                  <a:schemeClr val="bg1"/>
                </a:solidFill>
                <a:latin typeface="Aptos"/>
              </a:rPr>
              <a:t>Celes Trak and Space-Track</a:t>
            </a:r>
            <a:r>
              <a:rPr lang="en-CA" sz="3200">
                <a:solidFill>
                  <a:schemeClr val="bg1"/>
                </a:solidFill>
                <a:latin typeface="Aptos"/>
              </a:rPr>
              <a:t>, visualized orbits in real time, and created an intuitive interface that celebrates </a:t>
            </a:r>
            <a:r>
              <a:rPr lang="en-CA" sz="3200" b="1">
                <a:solidFill>
                  <a:schemeClr val="bg1"/>
                </a:solidFill>
                <a:latin typeface="Aptos"/>
              </a:rPr>
              <a:t>Canada’s 55 years of space achievements</a:t>
            </a:r>
            <a:r>
              <a:rPr lang="en-CA" sz="3200">
                <a:solidFill>
                  <a:schemeClr val="bg1"/>
                </a:solidFill>
                <a:latin typeface="Aptos"/>
              </a:rPr>
              <a:t> - many of which have been powered by </a:t>
            </a:r>
            <a:r>
              <a:rPr lang="en-CA" sz="3200" b="1">
                <a:solidFill>
                  <a:schemeClr val="bg1"/>
                </a:solidFill>
                <a:latin typeface="Aptos"/>
              </a:rPr>
              <a:t>MDA Space </a:t>
            </a:r>
            <a:r>
              <a:rPr lang="en-CA" sz="3200">
                <a:solidFill>
                  <a:schemeClr val="bg1"/>
                </a:solidFill>
                <a:latin typeface="Aptos"/>
              </a:rPr>
              <a:t>and </a:t>
            </a:r>
            <a:r>
              <a:rPr lang="en-CA" sz="3200" b="1">
                <a:solidFill>
                  <a:schemeClr val="bg1"/>
                </a:solidFill>
                <a:latin typeface="Aptos"/>
              </a:rPr>
              <a:t>CSA. </a:t>
            </a:r>
            <a:r>
              <a:rPr lang="en-CA" sz="3200">
                <a:solidFill>
                  <a:schemeClr val="bg1"/>
                </a:solidFill>
                <a:latin typeface="Aptos"/>
              </a:rPr>
              <a:t>So, without further delay, let’s launch right into our project!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8368" y="-2919414"/>
            <a:ext cx="18288000" cy="1029593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4725469" y="8156854"/>
            <a:ext cx="4596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5308A6-0E9A-3D80-A86C-17E1B1C84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605589"/>
              </p:ext>
            </p:extLst>
          </p:nvPr>
        </p:nvGraphicFramePr>
        <p:xfrm>
          <a:off x="1028696" y="415786"/>
          <a:ext cx="16452480" cy="6960737"/>
        </p:xfrm>
        <a:graphic>
          <a:graphicData uri="http://schemas.openxmlformats.org/drawingml/2006/table">
            <a:tbl>
              <a:tblPr/>
              <a:tblGrid>
                <a:gridCol w="5484160">
                  <a:extLst>
                    <a:ext uri="{9D8B030D-6E8A-4147-A177-3AD203B41FA5}">
                      <a16:colId xmlns:a16="http://schemas.microsoft.com/office/drawing/2014/main" val="3048472092"/>
                    </a:ext>
                  </a:extLst>
                </a:gridCol>
                <a:gridCol w="5484160">
                  <a:extLst>
                    <a:ext uri="{9D8B030D-6E8A-4147-A177-3AD203B41FA5}">
                      <a16:colId xmlns:a16="http://schemas.microsoft.com/office/drawing/2014/main" val="410570882"/>
                    </a:ext>
                  </a:extLst>
                </a:gridCol>
                <a:gridCol w="5484160">
                  <a:extLst>
                    <a:ext uri="{9D8B030D-6E8A-4147-A177-3AD203B41FA5}">
                      <a16:colId xmlns:a16="http://schemas.microsoft.com/office/drawing/2014/main" val="3476246062"/>
                    </a:ext>
                  </a:extLst>
                </a:gridCol>
              </a:tblGrid>
              <a:tr h="15386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Existing Platforms (CelesTrak, Heavens-Above)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 b="1">
                          <a:solidFill>
                            <a:schemeClr val="bg1"/>
                          </a:solidFill>
                        </a:rPr>
                        <a:t>Our Project (Canadian Satellite Tracker)</a:t>
                      </a:r>
                      <a:endParaRPr lang="en-CA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383055"/>
                  </a:ext>
                </a:extLst>
              </a:tr>
              <a:tr h="65943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Focus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Global satellites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 b="1">
                          <a:solidFill>
                            <a:schemeClr val="bg1"/>
                          </a:solidFill>
                        </a:rPr>
                        <a:t>Canada-only satellites</a:t>
                      </a:r>
                      <a:endParaRPr lang="en-CA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898816"/>
                  </a:ext>
                </a:extLst>
              </a:tr>
              <a:tr h="9525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Audience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Engineers, astronomers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 b="1">
                          <a:solidFill>
                            <a:schemeClr val="bg1"/>
                          </a:solidFill>
                        </a:rPr>
                        <a:t>Students, public, educators</a:t>
                      </a:r>
                      <a:endParaRPr lang="en-CA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323887"/>
                  </a:ext>
                </a:extLst>
              </a:tr>
              <a:tr h="9525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Interface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Technical, complex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 b="1">
                          <a:solidFill>
                            <a:schemeClr val="bg1"/>
                          </a:solidFill>
                        </a:rPr>
                        <a:t>Visual, bilingual, and interactive</a:t>
                      </a:r>
                      <a:endParaRPr lang="en-CA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085155"/>
                  </a:ext>
                </a:extLst>
              </a:tr>
              <a:tr h="9525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Data Refresh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Static or slow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 b="1">
                          <a:solidFill>
                            <a:schemeClr val="bg1"/>
                          </a:solidFill>
                        </a:rPr>
                        <a:t>Real-time (60-second updates)</a:t>
                      </a:r>
                      <a:endParaRPr lang="en-CA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415036"/>
                  </a:ext>
                </a:extLst>
              </a:tr>
              <a:tr h="9525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Educational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 b="1">
                          <a:solidFill>
                            <a:schemeClr val="bg1"/>
                          </a:solidFill>
                        </a:rPr>
                        <a:t>High – mission stories, visibility info</a:t>
                      </a:r>
                      <a:endParaRPr lang="en-CA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60709"/>
                  </a:ext>
                </a:extLst>
              </a:tr>
              <a:tr h="9525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Accessibility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>
                          <a:solidFill>
                            <a:schemeClr val="bg1"/>
                          </a:solidFill>
                        </a:rPr>
                        <a:t>English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 sz="2400" b="1">
                          <a:solidFill>
                            <a:schemeClr val="bg1"/>
                          </a:solidFill>
                        </a:rPr>
                        <a:t>English + French bilingual UI</a:t>
                      </a:r>
                      <a:endParaRPr lang="en-CA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82704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" y="0"/>
            <a:ext cx="18288000" cy="1029593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t="-9220" b="-921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9" name="Google Shape;219;p21"/>
          <p:cNvSpPr txBox="1"/>
          <p:nvPr/>
        </p:nvSpPr>
        <p:spPr>
          <a:xfrm>
            <a:off x="0" y="10258419"/>
            <a:ext cx="39216" cy="2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Planet One is Mercury lorem ipsum dolor sit amet, consectetur adipiscing elit, sed do eiusmod tempor incididunt.</a:t>
            </a:r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2250" y="-660100"/>
            <a:ext cx="11578173" cy="1160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1"/>
          <p:cNvGrpSpPr/>
          <p:nvPr/>
        </p:nvGrpSpPr>
        <p:grpSpPr>
          <a:xfrm>
            <a:off x="554078" y="2883698"/>
            <a:ext cx="8488125" cy="1313425"/>
            <a:chOff x="0" y="209550"/>
            <a:chExt cx="11317500" cy="1751234"/>
          </a:xfrm>
        </p:grpSpPr>
        <p:sp>
          <p:nvSpPr>
            <p:cNvPr id="222" name="Google Shape;222;p21"/>
            <p:cNvSpPr txBox="1"/>
            <p:nvPr/>
          </p:nvSpPr>
          <p:spPr>
            <a:xfrm>
              <a:off x="0" y="209550"/>
              <a:ext cx="11317500" cy="2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 txBox="1"/>
            <p:nvPr/>
          </p:nvSpPr>
          <p:spPr>
            <a:xfrm>
              <a:off x="0" y="1616075"/>
              <a:ext cx="113175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0A8E7B-FC1D-28CE-97AB-97F407DAC7C9}"/>
              </a:ext>
            </a:extLst>
          </p:cNvPr>
          <p:cNvSpPr txBox="1"/>
          <p:nvPr/>
        </p:nvSpPr>
        <p:spPr>
          <a:xfrm>
            <a:off x="337509" y="1272487"/>
            <a:ext cx="9528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>
                <a:solidFill>
                  <a:schemeClr val="bg1"/>
                </a:solidFill>
                <a:latin typeface="Aptos" panose="020B0004020202020204" pitchFamily="34" charset="0"/>
              </a:rPr>
              <a:t>“Because what’s cooler than coding? Orbiting with </a:t>
            </a:r>
            <a:r>
              <a:rPr lang="en-CA" sz="5400" i="1">
                <a:solidFill>
                  <a:schemeClr val="bg1"/>
                </a:solidFill>
                <a:latin typeface="Aptos" panose="020B0004020202020204" pitchFamily="34" charset="0"/>
              </a:rPr>
              <a:t>2 Stars 1 Orbit</a:t>
            </a:r>
            <a:r>
              <a:rPr lang="en-CA" sz="5400">
                <a:solidFill>
                  <a:schemeClr val="bg1"/>
                </a:solidFill>
                <a:latin typeface="Aptos" panose="020B0004020202020204" pitchFamily="34" charset="0"/>
              </a:rPr>
              <a:t>. Let’s launch the demo!”</a:t>
            </a:r>
          </a:p>
          <a:p>
            <a:r>
              <a:rPr lang="en-CA" sz="5400">
                <a:solidFill>
                  <a:schemeClr val="bg1"/>
                </a:solidFill>
                <a:latin typeface="Aptos" panose="020B0004020202020204" pitchFamily="34" charset="0"/>
              </a:rPr>
              <a:t> </a:t>
            </a:r>
            <a:endParaRPr lang="en-US" sz="540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 flipH="1">
            <a:off x="-376909" y="10275281"/>
            <a:ext cx="569037" cy="570463"/>
          </a:xfrm>
          <a:custGeom>
            <a:avLst/>
            <a:gdLst/>
            <a:ahLst/>
            <a:cxnLst/>
            <a:rect l="l" t="t" r="r" b="b"/>
            <a:pathLst>
              <a:path w="569037" h="570463" extrusionOk="0">
                <a:moveTo>
                  <a:pt x="569037" y="0"/>
                </a:moveTo>
                <a:lnTo>
                  <a:pt x="0" y="0"/>
                </a:lnTo>
                <a:lnTo>
                  <a:pt x="0" y="570463"/>
                </a:lnTo>
                <a:lnTo>
                  <a:pt x="569037" y="570463"/>
                </a:lnTo>
                <a:lnTo>
                  <a:pt x="56903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5" name="Google Shape;165;p18"/>
          <p:cNvSpPr/>
          <p:nvPr/>
        </p:nvSpPr>
        <p:spPr>
          <a:xfrm flipH="1">
            <a:off x="-963003" y="10230512"/>
            <a:ext cx="995852" cy="998348"/>
          </a:xfrm>
          <a:custGeom>
            <a:avLst/>
            <a:gdLst/>
            <a:ahLst/>
            <a:cxnLst/>
            <a:rect l="l" t="t" r="r" b="b"/>
            <a:pathLst>
              <a:path w="995852" h="998348" extrusionOk="0">
                <a:moveTo>
                  <a:pt x="995851" y="0"/>
                </a:moveTo>
                <a:lnTo>
                  <a:pt x="0" y="0"/>
                </a:lnTo>
                <a:lnTo>
                  <a:pt x="0" y="998347"/>
                </a:lnTo>
                <a:lnTo>
                  <a:pt x="995851" y="998347"/>
                </a:lnTo>
                <a:lnTo>
                  <a:pt x="99585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73655" y="-1842012"/>
            <a:ext cx="20261655" cy="1528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707390" y="-2612034"/>
            <a:ext cx="24590776" cy="18527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5374422" y="212159"/>
            <a:ext cx="75888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Meet the team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3804" y="1504000"/>
            <a:ext cx="2349900" cy="234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6837" y="1301942"/>
            <a:ext cx="2349900" cy="236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12463228" y="1868862"/>
            <a:ext cx="52707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Aman Bhalla</a:t>
            </a:r>
            <a:endParaRPr sz="3600"/>
          </a:p>
        </p:txBody>
      </p:sp>
      <p:sp>
        <p:nvSpPr>
          <p:cNvPr id="179" name="Google Shape;179;p18"/>
          <p:cNvSpPr txBox="1"/>
          <p:nvPr/>
        </p:nvSpPr>
        <p:spPr>
          <a:xfrm>
            <a:off x="13374624" y="2375174"/>
            <a:ext cx="52707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Inter Light"/>
                <a:ea typeface="Inter Light"/>
                <a:sym typeface="Inter Light"/>
              </a:rPr>
              <a:t>4</a:t>
            </a:r>
            <a:r>
              <a:rPr lang="en-US" sz="2400" baseline="30000">
                <a:solidFill>
                  <a:srgbClr val="FFFFFF"/>
                </a:solidFill>
                <a:latin typeface="Inter Light"/>
                <a:ea typeface="Inter Light"/>
                <a:sym typeface="Inter Light"/>
              </a:rPr>
              <a:t>th</a:t>
            </a:r>
            <a:r>
              <a:rPr lang="en-US" sz="2400">
                <a:solidFill>
                  <a:srgbClr val="FFFFFF"/>
                </a:solidFill>
                <a:latin typeface="Inter Light"/>
                <a:ea typeface="Inter Light"/>
                <a:sym typeface="Inter Light"/>
              </a:rPr>
              <a:t> Year Student </a:t>
            </a:r>
            <a:endParaRPr sz="2400"/>
          </a:p>
        </p:txBody>
      </p:sp>
      <p:sp>
        <p:nvSpPr>
          <p:cNvPr id="180" name="Google Shape;180;p18"/>
          <p:cNvSpPr txBox="1"/>
          <p:nvPr/>
        </p:nvSpPr>
        <p:spPr>
          <a:xfrm>
            <a:off x="4646261" y="1778404"/>
            <a:ext cx="52707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Tanvi Talwar</a:t>
            </a:r>
            <a:endParaRPr sz="3600"/>
          </a:p>
        </p:txBody>
      </p:sp>
      <p:sp>
        <p:nvSpPr>
          <p:cNvPr id="181" name="Google Shape;181;p18"/>
          <p:cNvSpPr txBox="1"/>
          <p:nvPr/>
        </p:nvSpPr>
        <p:spPr>
          <a:xfrm>
            <a:off x="5374422" y="2287842"/>
            <a:ext cx="52707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Inter Light"/>
                <a:ea typeface="Inter Light"/>
                <a:sym typeface="Inter Light"/>
              </a:rPr>
              <a:t>2</a:t>
            </a:r>
            <a:r>
              <a:rPr lang="en-US" sz="2400" baseline="30000">
                <a:solidFill>
                  <a:srgbClr val="FFFFFF"/>
                </a:solidFill>
                <a:latin typeface="Inter Light"/>
                <a:ea typeface="Inter Light"/>
                <a:sym typeface="Inter Light"/>
              </a:rPr>
              <a:t>nd</a:t>
            </a:r>
            <a:r>
              <a:rPr lang="en-US" sz="2400">
                <a:solidFill>
                  <a:srgbClr val="FFFFFF"/>
                </a:solidFill>
                <a:latin typeface="Inter Light"/>
                <a:ea typeface="Inter Light"/>
                <a:sym typeface="Inter Light"/>
              </a:rPr>
              <a:t> Year Student </a:t>
            </a:r>
            <a:endParaRPr sz="2400"/>
          </a:p>
        </p:txBody>
      </p:sp>
      <p:sp>
        <p:nvSpPr>
          <p:cNvPr id="184" name="Google Shape;184;p18"/>
          <p:cNvSpPr txBox="1"/>
          <p:nvPr/>
        </p:nvSpPr>
        <p:spPr>
          <a:xfrm>
            <a:off x="17733922" y="10385123"/>
            <a:ext cx="33563334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Our Planets   Our Planets   Our Planets</a:t>
            </a:r>
            <a:endParaRPr/>
          </a:p>
        </p:txBody>
      </p:sp>
      <p:pic>
        <p:nvPicPr>
          <p:cNvPr id="3" name="Picture 2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77406E49-50E7-BB24-5119-CB6574B0DB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385" y="3023861"/>
            <a:ext cx="2362500" cy="2362500"/>
          </a:xfrm>
          <a:prstGeom prst="rect">
            <a:avLst/>
          </a:prstGeom>
        </p:spPr>
      </p:pic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CF38A19C-1584-2CC8-4ED8-784484EF0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34122" y="3023861"/>
            <a:ext cx="2349900" cy="234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 Morph Space Theme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Macintosh PowerPoint</Application>
  <PresentationFormat>Custom</PresentationFormat>
  <Paragraphs>32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Inter</vt:lpstr>
      <vt:lpstr>Arial</vt:lpstr>
      <vt:lpstr>Inter Light</vt:lpstr>
      <vt:lpstr>Calibri</vt:lpstr>
      <vt:lpstr>Aptos</vt:lpstr>
      <vt:lpstr>Minimal Morph Space Themed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Aman Bhalla</cp:lastModifiedBy>
  <cp:revision>2</cp:revision>
  <dcterms:modified xsi:type="dcterms:W3CDTF">2025-10-26T17:33:40Z</dcterms:modified>
</cp:coreProperties>
</file>